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32"/>
  </p:notesMasterIdLst>
  <p:handoutMasterIdLst>
    <p:handoutMasterId r:id="rId33"/>
  </p:handoutMasterIdLst>
  <p:sldIdLst>
    <p:sldId id="279" r:id="rId3"/>
    <p:sldId id="287" r:id="rId4"/>
    <p:sldId id="290" r:id="rId5"/>
    <p:sldId id="271" r:id="rId6"/>
    <p:sldId id="273" r:id="rId7"/>
    <p:sldId id="274" r:id="rId8"/>
    <p:sldId id="278" r:id="rId9"/>
    <p:sldId id="291" r:id="rId10"/>
    <p:sldId id="294" r:id="rId11"/>
    <p:sldId id="295" r:id="rId12"/>
    <p:sldId id="292" r:id="rId13"/>
    <p:sldId id="293" r:id="rId14"/>
    <p:sldId id="296" r:id="rId15"/>
    <p:sldId id="298" r:id="rId16"/>
    <p:sldId id="297" r:id="rId17"/>
    <p:sldId id="299" r:id="rId18"/>
    <p:sldId id="300" r:id="rId19"/>
    <p:sldId id="301" r:id="rId20"/>
    <p:sldId id="306" r:id="rId21"/>
    <p:sldId id="302" r:id="rId22"/>
    <p:sldId id="303" r:id="rId23"/>
    <p:sldId id="304" r:id="rId24"/>
    <p:sldId id="305" r:id="rId25"/>
    <p:sldId id="307" r:id="rId26"/>
    <p:sldId id="311" r:id="rId27"/>
    <p:sldId id="308" r:id="rId28"/>
    <p:sldId id="309" r:id="rId29"/>
    <p:sldId id="310" r:id="rId30"/>
    <p:sldId id="312" r:id="rId31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6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03447BB-5D67-496B-8E87-E561075AD55C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>
      <p:cViewPr varScale="1">
        <p:scale>
          <a:sx n="110" d="100"/>
          <a:sy n="110" d="100"/>
        </p:scale>
        <p:origin x="576" y="108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4C6E1-AF92-4FB7-A013-0B520EBC30AE}" type="datetimeFigureOut">
              <a:rPr lang="en-US"/>
              <a:t>5/31/2016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52D9BF-D574-4807-B36C-9E2A025BE82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067921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C10850-0874-4A61-99B4-D613C5E8D9EA}" type="datetimeFigureOut">
              <a:rPr lang="en-US"/>
              <a:t>5/31/2016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1EC53-F507-411E-9ADC-FBCFECE09D3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58182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Whenever possible th</a:t>
            </a:r>
            <a:r>
              <a:rPr lang="en-US" baseline="0" dirty="0" smtClean="0"/>
              <a:t>e parties involved in the conflict should attempt to negotiate a resolution themselves.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1EC53-F507-411E-9ADC-FBCFECE09D3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067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“I can see that you are upset.”</a:t>
            </a:r>
          </a:p>
          <a:p>
            <a:r>
              <a:rPr lang="en-US" dirty="0" smtClean="0"/>
              <a:t>“I can understand why you might</a:t>
            </a:r>
            <a:r>
              <a:rPr lang="en-US" baseline="0" dirty="0" smtClean="0"/>
              <a:t> be upset about what happened.  Let’s find a solution together.”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1EC53-F507-411E-9ADC-FBCFECE09D3D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98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607" y="-1115"/>
            <a:ext cx="12190403" cy="6863692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8883" y="4140200"/>
            <a:ext cx="9751060" cy="1016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62" name="Rectangle 61"/>
          <p:cNvSpPr/>
          <p:nvPr/>
        </p:nvSpPr>
        <p:spPr bwMode="hidden">
          <a:xfrm>
            <a:off x="0" y="1905001"/>
            <a:ext cx="12188825" cy="214825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>
              <a:lnSpc>
                <a:spcPct val="90000"/>
              </a:lnSpc>
            </a:pPr>
            <a:endParaRPr sz="320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8883" y="1905002"/>
            <a:ext cx="9751060" cy="2147926"/>
          </a:xfrm>
        </p:spPr>
        <p:txBody>
          <a:bodyPr anchor="ctr">
            <a:normAutofit/>
          </a:bodyPr>
          <a:lstStyle>
            <a:lvl1pPr algn="ctr">
              <a:defRPr sz="4400" cap="all" normalizeH="0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lternate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115"/>
            <a:ext cx="7618016" cy="68591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1163" y="482600"/>
            <a:ext cx="3961368" cy="1422400"/>
          </a:xfrm>
        </p:spPr>
        <p:txBody>
          <a:bodyPr anchor="b" anchorCtr="0">
            <a:norm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07868" y="482600"/>
            <a:ext cx="6602281" cy="5842001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7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21163" y="2108200"/>
            <a:ext cx="3961368" cy="426720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2000">
                <a:solidFill>
                  <a:schemeClr val="tx1"/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6303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669581">
              <a:defRPr baseline="0"/>
            </a:lvl6pPr>
            <a:lvl7pPr marL="2669581">
              <a:defRPr baseline="0"/>
            </a:lvl7pPr>
            <a:lvl8pPr marL="2669581">
              <a:defRPr baseline="0"/>
            </a:lvl8pPr>
            <a:lvl9pPr marL="2669581"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/>
              <a:t>5/31/2016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40043" y="482599"/>
            <a:ext cx="1843982" cy="57912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162" y="482599"/>
            <a:ext cx="9040045" cy="5791201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/>
              <a:t>5/31/2016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/>
              <a:t>5/31/2016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sosceles Triangle 5"/>
          <p:cNvSpPr/>
          <p:nvPr/>
        </p:nvSpPr>
        <p:spPr>
          <a:xfrm>
            <a:off x="-1607" y="-1115"/>
            <a:ext cx="12190403" cy="6863692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3" y="1524000"/>
            <a:ext cx="9751060" cy="1992597"/>
          </a:xfrm>
        </p:spPr>
        <p:txBody>
          <a:bodyPr anchor="b" anchorCtr="0">
            <a:noAutofit/>
          </a:bodyPr>
          <a:lstStyle>
            <a:lvl1pPr algn="ctr">
              <a:defRPr sz="4400" b="0" cap="all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3632200"/>
            <a:ext cx="9751060" cy="1016000"/>
          </a:xfrm>
        </p:spPr>
        <p:txBody>
          <a:bodyPr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/>
              <a:t>5/31/2016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162" y="1803401"/>
            <a:ext cx="4977104" cy="4470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400"/>
            </a:lvl6pPr>
            <a:lvl7pPr marL="2669581">
              <a:defRPr sz="1400"/>
            </a:lvl7pPr>
            <a:lvl8pPr marL="2669581">
              <a:defRPr sz="1400"/>
            </a:lvl8pPr>
            <a:lvl9pPr marL="2669581"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7559" y="1803401"/>
            <a:ext cx="4977104" cy="4470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 marL="2669581">
              <a:defRPr sz="1400" baseline="0"/>
            </a:lvl6pPr>
            <a:lvl7pPr marL="2669581">
              <a:defRPr sz="1400" baseline="0"/>
            </a:lvl7pPr>
            <a:lvl8pPr marL="2669581">
              <a:defRPr sz="1400" baseline="0"/>
            </a:lvl8pPr>
            <a:lvl9pPr marL="2669581">
              <a:defRPr sz="14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/>
              <a:t>5/31/2016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162" y="1803400"/>
            <a:ext cx="4977104" cy="9144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800" b="0">
                <a:solidFill>
                  <a:schemeClr val="tx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162" y="2717800"/>
            <a:ext cx="4977104" cy="3556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 marL="2669581">
              <a:defRPr sz="1400"/>
            </a:lvl6pPr>
            <a:lvl7pPr marL="2669581">
              <a:defRPr sz="1400"/>
            </a:lvl7pPr>
            <a:lvl8pPr marL="2669581">
              <a:defRPr sz="1400"/>
            </a:lvl8pPr>
            <a:lvl9pPr marL="2669581"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7559" y="1803400"/>
            <a:ext cx="4977104" cy="9144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800" b="0">
                <a:solidFill>
                  <a:schemeClr val="tx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7559" y="2717800"/>
            <a:ext cx="4977104" cy="3556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 marL="2669581">
              <a:defRPr sz="1400"/>
            </a:lvl6pPr>
            <a:lvl7pPr marL="2669581">
              <a:defRPr sz="1400"/>
            </a:lvl7pPr>
            <a:lvl8pPr marL="2669581">
              <a:defRPr sz="1400" baseline="0"/>
            </a:lvl8pPr>
            <a:lvl9pPr marL="2669581">
              <a:defRPr sz="14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/>
              <a:t>5/31/2016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/>
              <a:t>5/31/2016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0" y="-1115"/>
            <a:ext cx="7618016" cy="68591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1163" y="482600"/>
            <a:ext cx="3961368" cy="1422400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white">
          <a:xfrm>
            <a:off x="507868" y="482600"/>
            <a:ext cx="6602280" cy="5842001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21163" y="2108200"/>
            <a:ext cx="3961368" cy="426720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1600"/>
              </a:spcBef>
              <a:buNone/>
              <a:defRPr sz="2000">
                <a:solidFill>
                  <a:schemeClr val="tx1"/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607" y="-1115"/>
            <a:ext cx="12190403" cy="6863692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0" y="-1115"/>
            <a:ext cx="6093594" cy="68591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9133" y="1905000"/>
            <a:ext cx="5180251" cy="1727200"/>
          </a:xfrm>
        </p:spPr>
        <p:txBody>
          <a:bodyPr anchor="b" anchorCtr="0">
            <a:norm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07869" y="482601"/>
            <a:ext cx="5077859" cy="5862706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7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99133" y="3733800"/>
            <a:ext cx="5180251" cy="172720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2000">
                <a:solidFill>
                  <a:schemeClr val="tx1"/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162" y="482600"/>
            <a:ext cx="10360501" cy="1219200"/>
          </a:xfrm>
          <a:prstGeom prst="rect">
            <a:avLst/>
          </a:prstGeom>
          <a:effectLst/>
        </p:spPr>
        <p:txBody>
          <a:bodyPr vert="horz" lIns="121899" tIns="60949" rIns="121899" bIns="60949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162" y="1803401"/>
            <a:ext cx="10360501" cy="44704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35324" y="6375400"/>
            <a:ext cx="1422030" cy="195072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3B9B9059-F1D6-41D0-95CF-D21CAA096B3A}" type="datetimeFigureOut">
              <a:rPr lang="en-US"/>
              <a:pPr/>
              <a:t>5/31/2016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162" y="6375400"/>
            <a:ext cx="7414869" cy="195072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41760" y="6375400"/>
            <a:ext cx="832903" cy="195072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E5FD5434-F838-4DD4-A17B-1CB1A1850DF4}" type="slidenum">
              <a:rPr/>
              <a:pPr/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82" r:id="rId10"/>
    <p:sldLayoutId id="2147483678" r:id="rId11"/>
    <p:sldLayoutId id="214748367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1218987" rtl="0" eaLnBrk="1" latinLnBrk="0" hangingPunct="1">
        <a:lnSpc>
          <a:spcPct val="8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1218987" rtl="0" eaLnBrk="1" latinLnBrk="0" hangingPunct="1">
        <a:lnSpc>
          <a:spcPct val="90000"/>
        </a:lnSpc>
        <a:spcBef>
          <a:spcPts val="1600"/>
        </a:spcBef>
        <a:buClr>
          <a:schemeClr val="tx2"/>
        </a:buClr>
        <a:buSzPct val="9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90000"/>
        <a:buFont typeface="Cambria" pitchFamily="18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100000"/>
        <a:buFont typeface="Cambria" pitchFamily="18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100000"/>
        <a:buFont typeface="Cambria" pitchFamily="18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100000"/>
        <a:buFont typeface="Cambria" pitchFamily="18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218883" y="4140200"/>
            <a:ext cx="9751060" cy="1422400"/>
          </a:xfrm>
        </p:spPr>
        <p:txBody>
          <a:bodyPr>
            <a:normAutofit/>
          </a:bodyPr>
          <a:lstStyle/>
          <a:p>
            <a:r>
              <a:rPr lang="en-US" dirty="0" smtClean="0"/>
              <a:t>Student-to-Student</a:t>
            </a:r>
          </a:p>
          <a:p>
            <a:r>
              <a:rPr lang="en-US" dirty="0" smtClean="0"/>
              <a:t>Staff-to-Staff</a:t>
            </a:r>
          </a:p>
          <a:p>
            <a:r>
              <a:rPr lang="en-US" dirty="0" smtClean="0"/>
              <a:t>Managing the Angry Parent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Conflict 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871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Mediation,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In order to be a good mediator, you should:</a:t>
            </a:r>
          </a:p>
          <a:p>
            <a:pPr lvl="1"/>
            <a:r>
              <a:rPr lang="en-US" dirty="0" smtClean="0"/>
              <a:t>Stay neutral and not take sides</a:t>
            </a:r>
          </a:p>
          <a:p>
            <a:pPr lvl="1"/>
            <a:r>
              <a:rPr lang="en-US" dirty="0" smtClean="0"/>
              <a:t>Work with the disputants to find a solution</a:t>
            </a:r>
          </a:p>
          <a:p>
            <a:pPr lvl="1"/>
            <a:r>
              <a:rPr lang="en-US" dirty="0" smtClean="0"/>
              <a:t>Check with the parties to see if the resolution is working</a:t>
            </a:r>
          </a:p>
          <a:p>
            <a:pPr lvl="1"/>
            <a:r>
              <a:rPr lang="en-US" dirty="0" smtClean="0"/>
              <a:t>Adjust the plan when necessary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Teach students to use the “I Feel” Formula</a:t>
            </a:r>
          </a:p>
          <a:p>
            <a:pPr lvl="1"/>
            <a:r>
              <a:rPr lang="en-US" dirty="0" smtClean="0"/>
              <a:t>I feel (express feeling) when you (state problem behavior) because (state reasons for your feeling)</a:t>
            </a:r>
          </a:p>
          <a:p>
            <a:pPr lvl="1"/>
            <a:r>
              <a:rPr lang="en-US" dirty="0" smtClean="0"/>
              <a:t>Example:  I feel sad when you won’t play with me because it hurts my feelings.</a:t>
            </a:r>
          </a:p>
          <a:p>
            <a:pPr lvl="1"/>
            <a:r>
              <a:rPr lang="en-US" dirty="0" smtClean="0"/>
              <a:t>Students fill in the blanks in the above statement in order to prevent the “blame game”.</a:t>
            </a:r>
          </a:p>
          <a:p>
            <a:pPr lvl="1"/>
            <a:r>
              <a:rPr lang="en-US" dirty="0" smtClean="0"/>
              <a:t>Allow both students to use the “I Feel” Formula in order to identify the issue.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594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Arbitration	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Effective when: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Time is short.</a:t>
            </a:r>
          </a:p>
          <a:p>
            <a:r>
              <a:rPr lang="en-US" dirty="0" smtClean="0"/>
              <a:t>Participants could not resolve issue with negotiation or mediation.</a:t>
            </a:r>
          </a:p>
          <a:p>
            <a:r>
              <a:rPr lang="en-US" dirty="0" smtClean="0"/>
              <a:t>Participants agree on how the decision is to be made.</a:t>
            </a:r>
          </a:p>
          <a:p>
            <a:r>
              <a:rPr lang="en-US" dirty="0" smtClean="0"/>
              <a:t>Participants have confidence that the third party’s decision will be reasonable and fair.</a:t>
            </a:r>
          </a:p>
          <a:p>
            <a:r>
              <a:rPr lang="en-US" dirty="0" smtClean="0"/>
              <a:t>Requires joint commitment from the disputants to follow the resolution.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Limitations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Underlying conflict may not be resolved as the adult is making the decision for them.</a:t>
            </a:r>
          </a:p>
          <a:p>
            <a:r>
              <a:rPr lang="en-US" dirty="0" smtClean="0"/>
              <a:t>Students may rely on arbitration for all conflicts.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091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Adjudication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Use as a last resort.</a:t>
            </a:r>
          </a:p>
          <a:p>
            <a:r>
              <a:rPr lang="en-US" dirty="0" smtClean="0"/>
              <a:t>Use when conflict has led to school rules being broken, such as physical aggression or fighting as a result of the conflict.</a:t>
            </a:r>
          </a:p>
          <a:p>
            <a:r>
              <a:rPr lang="en-US" dirty="0" smtClean="0"/>
              <a:t>“-</a:t>
            </a:r>
            <a:r>
              <a:rPr lang="en-US" dirty="0" err="1" smtClean="0"/>
              <a:t>jud</a:t>
            </a:r>
            <a:r>
              <a:rPr lang="en-US" dirty="0" smtClean="0"/>
              <a:t>-” in adjudicate means “judge”.  You will be acting as a judge and impose the established consequences for breaking the rules when you adjudicate a conflict.</a:t>
            </a:r>
          </a:p>
          <a:p>
            <a:r>
              <a:rPr lang="en-US" dirty="0" smtClean="0"/>
              <a:t>The underlying conflict is usually </a:t>
            </a:r>
            <a:r>
              <a:rPr lang="en-US" i="1" dirty="0" smtClean="0"/>
              <a:t>not</a:t>
            </a:r>
            <a:r>
              <a:rPr lang="en-US" dirty="0" smtClean="0"/>
              <a:t> resolved with adjudication as the adult is dictating the resolution.  Further intervention may be required.</a:t>
            </a:r>
          </a:p>
          <a:p>
            <a:r>
              <a:rPr lang="en-US" dirty="0" smtClean="0"/>
              <a:t>More serious issues, such as bullying, threats, sexual harassment, and discrimination, should be handled by an administrator.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092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2" y="533400"/>
            <a:ext cx="9751060" cy="1992597"/>
          </a:xfrm>
        </p:spPr>
        <p:txBody>
          <a:bodyPr/>
          <a:lstStyle/>
          <a:p>
            <a:r>
              <a:rPr lang="en-US" dirty="0" smtClean="0"/>
              <a:t>Staff-to-Staff Conflict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3812" y="2525997"/>
            <a:ext cx="9751060" cy="1016000"/>
          </a:xfrm>
        </p:spPr>
        <p:txBody>
          <a:bodyPr/>
          <a:lstStyle/>
          <a:p>
            <a:r>
              <a:rPr lang="en-US" dirty="0" smtClean="0"/>
              <a:t>Personal Conflict Between Staff Members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515"/>
          <a:stretch/>
        </p:blipFill>
        <p:spPr>
          <a:xfrm>
            <a:off x="3941111" y="3350759"/>
            <a:ext cx="4306602" cy="2862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768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Adult Conflict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Conflicts between adults are often more complex than children’s conflicts; therefore, the management process is also more complex.</a:t>
            </a:r>
          </a:p>
          <a:p>
            <a:r>
              <a:rPr lang="en-US" dirty="0" smtClean="0"/>
              <a:t>A school community can be especially susceptible to problems related to conflicts that have been dealt with poorly.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416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Effects of Conflict Among Staff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Increased stress levels at work</a:t>
            </a:r>
          </a:p>
          <a:p>
            <a:r>
              <a:rPr lang="en-US" dirty="0" smtClean="0"/>
              <a:t>Increased absentee rates</a:t>
            </a:r>
          </a:p>
          <a:p>
            <a:r>
              <a:rPr lang="en-US" dirty="0" smtClean="0"/>
              <a:t>Staff turnover</a:t>
            </a:r>
          </a:p>
          <a:p>
            <a:r>
              <a:rPr lang="en-US" dirty="0" smtClean="0"/>
              <a:t>Unmotivated employees</a:t>
            </a:r>
          </a:p>
          <a:p>
            <a:r>
              <a:rPr lang="en-US" dirty="0" smtClean="0"/>
              <a:t>Unproductive team members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870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Adult Conflict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Conflict can occur for many </a:t>
            </a:r>
            <a:r>
              <a:rPr lang="en-US" dirty="0" smtClean="0"/>
              <a:t>different reasons</a:t>
            </a:r>
          </a:p>
          <a:p>
            <a:pPr lvl="1"/>
            <a:r>
              <a:rPr lang="en-US" dirty="0" smtClean="0"/>
              <a:t>Differing viewpoints of a situation based on culture, beliefs, and expectations</a:t>
            </a:r>
          </a:p>
          <a:p>
            <a:pPr lvl="1"/>
            <a:r>
              <a:rPr lang="en-US" dirty="0" smtClean="0"/>
              <a:t>Unmet needs</a:t>
            </a:r>
          </a:p>
          <a:p>
            <a:pPr lvl="1"/>
            <a:r>
              <a:rPr lang="en-US" dirty="0" smtClean="0"/>
              <a:t>A lack of understanding of a situation and the needs of those involved</a:t>
            </a:r>
          </a:p>
          <a:p>
            <a:pPr lvl="1"/>
            <a:r>
              <a:rPr lang="en-US" dirty="0" smtClean="0"/>
              <a:t>Resentment toward someone who rigidly uses authority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06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Adult Conflict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Ignoring the problem makes the conflict worse.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Relationships are damaged!</a:t>
            </a:r>
          </a:p>
          <a:p>
            <a:r>
              <a:rPr lang="en-US" dirty="0" smtClean="0"/>
              <a:t>Cooperation amongst staff is hindered.</a:t>
            </a:r>
          </a:p>
          <a:p>
            <a:r>
              <a:rPr lang="en-US" dirty="0" smtClean="0"/>
              <a:t>Trust is destroyed.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Unresolved conflict can escalate the problem further.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Anger, frustration, and hostility can rise to the point where the people involved become enemies.</a:t>
            </a:r>
          </a:p>
          <a:p>
            <a:r>
              <a:rPr lang="en-US" dirty="0" smtClean="0"/>
              <a:t>Disputants may look for ways to find fault in one another and blame each other for problems that may not even exist.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59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Anger and Adult Conflict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Conflict sometimes results in anger.  </a:t>
            </a:r>
          </a:p>
          <a:p>
            <a:r>
              <a:rPr lang="en-US" dirty="0" smtClean="0"/>
              <a:t>Anger can interfere with your ability to negotiate a solution that benefits both people.</a:t>
            </a:r>
          </a:p>
          <a:p>
            <a:r>
              <a:rPr lang="en-US" dirty="0" smtClean="0"/>
              <a:t>The first goal should be to</a:t>
            </a:r>
            <a:r>
              <a:rPr lang="en-US" b="1" i="1" dirty="0" smtClean="0"/>
              <a:t> de-escalate</a:t>
            </a:r>
            <a:r>
              <a:rPr lang="en-US" dirty="0" smtClean="0"/>
              <a:t> the situation by </a:t>
            </a:r>
            <a:r>
              <a:rPr lang="en-US" b="1" i="1" dirty="0" smtClean="0"/>
              <a:t>diffusing</a:t>
            </a:r>
            <a:r>
              <a:rPr lang="en-US" dirty="0" smtClean="0"/>
              <a:t> the anger.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Effective diffusion techniques include:</a:t>
            </a:r>
          </a:p>
          <a:p>
            <a:pPr lvl="1"/>
            <a:r>
              <a:rPr lang="en-US" dirty="0" smtClean="0"/>
              <a:t>Remaining calm</a:t>
            </a:r>
          </a:p>
          <a:p>
            <a:pPr lvl="1"/>
            <a:r>
              <a:rPr lang="en-US" dirty="0" smtClean="0"/>
              <a:t>Listening carefully</a:t>
            </a:r>
          </a:p>
          <a:p>
            <a:pPr lvl="1"/>
            <a:r>
              <a:rPr lang="en-US" dirty="0" smtClean="0"/>
              <a:t>Not reacting to anger with anger</a:t>
            </a:r>
          </a:p>
          <a:p>
            <a:pPr lvl="1"/>
            <a:r>
              <a:rPr lang="en-US" dirty="0" smtClean="0"/>
              <a:t>Meeting a short time later to allow frustration to subside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827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5918768"/>
              </p:ext>
            </p:extLst>
          </p:nvPr>
        </p:nvGraphicFramePr>
        <p:xfrm>
          <a:off x="-1588" y="121920"/>
          <a:ext cx="12190413" cy="6629400"/>
        </p:xfrm>
        <a:graphic>
          <a:graphicData uri="http://schemas.openxmlformats.org/drawingml/2006/table">
            <a:tbl>
              <a:tblPr firstRow="1" bandRow="1">
                <a:tableStyleId>{D03447BB-5D67-496B-8E87-E561075AD55C}</a:tableStyleId>
              </a:tblPr>
              <a:tblGrid>
                <a:gridCol w="1828800"/>
                <a:gridCol w="4186602"/>
                <a:gridCol w="1909398"/>
                <a:gridCol w="914400"/>
                <a:gridCol w="335121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Management Style</a:t>
                      </a:r>
                      <a:endParaRPr lang="en-US" sz="18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Description</a:t>
                      </a:r>
                      <a:endParaRPr lang="en-US" sz="18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Effect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/>
                        <a:t>Resol</a:t>
                      </a:r>
                      <a:r>
                        <a:rPr lang="en-US" sz="1800" dirty="0" smtClean="0"/>
                        <a:t>. Type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Issues</a:t>
                      </a:r>
                      <a:endParaRPr lang="en-US" sz="18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Withdrawing/</a:t>
                      </a:r>
                    </a:p>
                    <a:p>
                      <a:r>
                        <a:rPr lang="en-US" sz="1800" dirty="0" smtClean="0"/>
                        <a:t>Avoiding</a:t>
                      </a:r>
                      <a:endParaRPr lang="en-US" sz="18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Retreats from actual or potential conflict situation</a:t>
                      </a:r>
                      <a:endParaRPr lang="en-US" sz="17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Does not solve the problem</a:t>
                      </a:r>
                      <a:endParaRPr lang="en-US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HOLD</a:t>
                      </a:r>
                      <a:endParaRPr lang="en-US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Delaying tactics</a:t>
                      </a:r>
                    </a:p>
                    <a:p>
                      <a:r>
                        <a:rPr lang="en-US" sz="1700" dirty="0" smtClean="0"/>
                        <a:t>Does not resolve conflict</a:t>
                      </a:r>
                    </a:p>
                    <a:p>
                      <a:r>
                        <a:rPr lang="en-US" sz="1700" dirty="0" smtClean="0"/>
                        <a:t>Temporarily slows down the situation</a:t>
                      </a:r>
                      <a:endParaRPr lang="en-US" sz="17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Smoothing/</a:t>
                      </a:r>
                    </a:p>
                    <a:p>
                      <a:r>
                        <a:rPr lang="en-US" sz="1800" dirty="0" smtClean="0"/>
                        <a:t>Accommodating</a:t>
                      </a:r>
                      <a:endParaRPr lang="en-US" sz="18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Emphasizes areas of agreement rather than areas of difference</a:t>
                      </a:r>
                      <a:endParaRPr lang="en-US" sz="17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Provides only short-term solution</a:t>
                      </a:r>
                      <a:endParaRPr lang="en-US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Lose-Lose</a:t>
                      </a:r>
                      <a:endParaRPr lang="en-US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Delaying tactics</a:t>
                      </a:r>
                    </a:p>
                    <a:p>
                      <a:r>
                        <a:rPr lang="en-US" sz="1700" dirty="0" smtClean="0"/>
                        <a:t>Does not resolve conflict</a:t>
                      </a:r>
                      <a:endParaRPr lang="en-US" sz="17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Compromising</a:t>
                      </a:r>
                      <a:endParaRPr lang="en-US" sz="18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Searches for and bargains for solutions</a:t>
                      </a:r>
                      <a:r>
                        <a:rPr lang="en-US" sz="1700" baseline="0" dirty="0" smtClean="0"/>
                        <a:t> that bring some degree of satisfaction to all parties</a:t>
                      </a:r>
                      <a:endParaRPr lang="en-US" sz="17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Provides definitive resolution</a:t>
                      </a:r>
                      <a:endParaRPr lang="en-US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Lose-Lose</a:t>
                      </a:r>
                      <a:endParaRPr lang="en-US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Neither party</a:t>
                      </a:r>
                      <a:r>
                        <a:rPr lang="en-US" sz="1700" baseline="0" dirty="0" smtClean="0"/>
                        <a:t> wins</a:t>
                      </a:r>
                    </a:p>
                    <a:p>
                      <a:r>
                        <a:rPr lang="en-US" sz="1700" baseline="0" dirty="0" smtClean="0"/>
                        <a:t>Both may feel hurt temporarily since both had to give something up</a:t>
                      </a:r>
                      <a:endParaRPr lang="en-US" sz="17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Forcing</a:t>
                      </a:r>
                      <a:endParaRPr lang="en-US" sz="18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Pushes ones’ viewpoint at the expense of others</a:t>
                      </a:r>
                      <a:endParaRPr lang="en-US" sz="17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Hard feelings may come back in other forms</a:t>
                      </a:r>
                      <a:endParaRPr lang="en-US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Win-Lose</a:t>
                      </a:r>
                      <a:endParaRPr lang="en-US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Leaves hard feelings</a:t>
                      </a:r>
                    </a:p>
                    <a:p>
                      <a:r>
                        <a:rPr lang="en-US" sz="1700" dirty="0" smtClean="0"/>
                        <a:t>Conflict may develop again</a:t>
                      </a:r>
                    </a:p>
                    <a:p>
                      <a:r>
                        <a:rPr lang="en-US" sz="1700" dirty="0" smtClean="0"/>
                        <a:t>Should be used only</a:t>
                      </a:r>
                      <a:r>
                        <a:rPr lang="en-US" sz="1700" baseline="0" dirty="0" smtClean="0"/>
                        <a:t> as a last resort</a:t>
                      </a:r>
                      <a:endParaRPr lang="en-US" sz="17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Collaborating</a:t>
                      </a:r>
                      <a:endParaRPr lang="en-US" sz="18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Incorporates multiple viewpoints and insights from differing perspectives; leads to consensus and commitment</a:t>
                      </a:r>
                      <a:endParaRPr lang="en-US" sz="17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Provides long-term solution</a:t>
                      </a:r>
                      <a:endParaRPr lang="en-US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Win-Win</a:t>
                      </a:r>
                      <a:endParaRPr lang="en-US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Not effective when many parties are involved and the viewpoints are mutually exclusive</a:t>
                      </a:r>
                      <a:endParaRPr lang="en-US" sz="17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Confronting/</a:t>
                      </a:r>
                      <a:r>
                        <a:rPr lang="en-US" sz="1800" baseline="0" dirty="0" smtClean="0"/>
                        <a:t> Problem Solving</a:t>
                      </a:r>
                      <a:endParaRPr lang="en-US" sz="18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Treats conflict as a problem to be solved by examining alternatives; requires give-and-take</a:t>
                      </a:r>
                      <a:r>
                        <a:rPr lang="en-US" sz="1700" baseline="0" dirty="0" smtClean="0"/>
                        <a:t> attitude and open dialogue</a:t>
                      </a:r>
                      <a:endParaRPr lang="en-US" sz="17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Provides ultimate resolution</a:t>
                      </a:r>
                      <a:endParaRPr lang="en-US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Win-Win</a:t>
                      </a:r>
                      <a:endParaRPr lang="en-US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b="1" dirty="0" smtClean="0"/>
                        <a:t>Best approach</a:t>
                      </a:r>
                      <a:endParaRPr lang="en-US" sz="1700" b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3523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Conflict	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conflict can occur when the interests of two people seem to be mutually exclusive.</a:t>
            </a:r>
          </a:p>
          <a:p>
            <a:r>
              <a:rPr lang="en-US" dirty="0" smtClean="0"/>
              <a:t>Small conflicts will often evolve into larger problems when they are left unresolved.</a:t>
            </a:r>
          </a:p>
          <a:p>
            <a:r>
              <a:rPr lang="en-US" dirty="0" smtClean="0"/>
              <a:t>Ignoring the problem or lashing out in anger will only make the problem worse.</a:t>
            </a:r>
          </a:p>
          <a:p>
            <a:r>
              <a:rPr lang="en-US" dirty="0" smtClean="0"/>
              <a:t>Conflict, on its own, is neither good nor bad; </a:t>
            </a:r>
            <a:r>
              <a:rPr lang="en-US" i="1" dirty="0" smtClean="0"/>
              <a:t>it’s the way we deal with the conflict</a:t>
            </a:r>
            <a:r>
              <a:rPr lang="en-US" dirty="0" smtClean="0"/>
              <a:t> that can positively or negatively affect the outcome.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219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Six-Step Problem-Solving Process for </a:t>
            </a:r>
            <a:r>
              <a:rPr lang="en-US" smtClean="0"/>
              <a:t>Negotiating in Adult </a:t>
            </a:r>
            <a:r>
              <a:rPr lang="en-US" dirty="0" smtClean="0"/>
              <a:t>Conflict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Define each party’s perceptions and needs related to the problem.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Generate as many solutions as possible.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Identify the best among the good resolution ideas (must benefit BOTH parties).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Plan how to implement the best idea.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Implement the plan.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Monitor results for needed revisions.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903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Issues with Negotiation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Participants may not agree on the negotiation style</a:t>
            </a:r>
          </a:p>
          <a:p>
            <a:r>
              <a:rPr lang="en-US" dirty="0" smtClean="0"/>
              <a:t>A more powerful person may take control of the situation</a:t>
            </a:r>
          </a:p>
          <a:p>
            <a:r>
              <a:rPr lang="en-US" dirty="0" smtClean="0"/>
              <a:t>Requires each participant’s maximum commitment to settling the issue</a:t>
            </a:r>
          </a:p>
          <a:p>
            <a:r>
              <a:rPr lang="en-US" dirty="0" smtClean="0"/>
              <a:t>Requires good communication skills and following a logical problem solving process</a:t>
            </a:r>
          </a:p>
          <a:p>
            <a:r>
              <a:rPr lang="en-US" dirty="0" smtClean="0"/>
              <a:t>If negotiation is ineffective, move to mediation with a supervisor.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403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18883" y="533400"/>
            <a:ext cx="9751060" cy="1992597"/>
          </a:xfrm>
        </p:spPr>
        <p:txBody>
          <a:bodyPr/>
          <a:lstStyle/>
          <a:p>
            <a:r>
              <a:rPr lang="en-US" dirty="0" smtClean="0"/>
              <a:t>Managing the Angry Parent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69" y="3048000"/>
            <a:ext cx="6261886" cy="3415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853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Reminder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have the best interests of the children you supervise in your heart.</a:t>
            </a:r>
          </a:p>
          <a:p>
            <a:r>
              <a:rPr lang="en-US" dirty="0" smtClean="0"/>
              <a:t>Most parents have the best interests of their children at heart, too.</a:t>
            </a:r>
          </a:p>
          <a:p>
            <a:r>
              <a:rPr lang="en-US" dirty="0" smtClean="0"/>
              <a:t>As these two statements are both true, you and the parents are working toward the SAME goal even when the confrontation is adversarial.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611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</a:t>
            </a:r>
            <a:r>
              <a:rPr lang="en-US" dirty="0" smtClean="0"/>
              <a:t>our response to the parent’s Anger is Key!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162" y="1803400"/>
            <a:ext cx="10360501" cy="474979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Stay calm and resist the temptation to respond with anger</a:t>
            </a:r>
          </a:p>
          <a:p>
            <a:r>
              <a:rPr lang="en-US" dirty="0" smtClean="0"/>
              <a:t>Listen carefully</a:t>
            </a:r>
          </a:p>
          <a:p>
            <a:r>
              <a:rPr lang="en-US" dirty="0" smtClean="0"/>
              <a:t>Acknowledge parent’s concern</a:t>
            </a:r>
          </a:p>
          <a:p>
            <a:r>
              <a:rPr lang="en-US" dirty="0" smtClean="0"/>
              <a:t>Ask questions to clarify the situation</a:t>
            </a:r>
          </a:p>
          <a:p>
            <a:r>
              <a:rPr lang="en-US" dirty="0" smtClean="0"/>
              <a:t>Show respect, even if you feel you aren’t being respected</a:t>
            </a:r>
          </a:p>
          <a:p>
            <a:r>
              <a:rPr lang="en-US" dirty="0" smtClean="0"/>
              <a:t>Adopt positive body language</a:t>
            </a:r>
          </a:p>
          <a:p>
            <a:r>
              <a:rPr lang="en-US" dirty="0" smtClean="0"/>
              <a:t>Move the conversation to a private location if possible</a:t>
            </a:r>
          </a:p>
          <a:p>
            <a:r>
              <a:rPr lang="en-US" dirty="0" smtClean="0"/>
              <a:t>Schedule an appointment to meet in the near future</a:t>
            </a:r>
          </a:p>
          <a:p>
            <a:r>
              <a:rPr lang="en-US" dirty="0" smtClean="0"/>
              <a:t>Establish goals, such as focusing on the best interests of the child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504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Negotiation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162" y="1803400"/>
            <a:ext cx="10360501" cy="4673599"/>
          </a:xfrm>
        </p:spPr>
        <p:txBody>
          <a:bodyPr>
            <a:normAutofit/>
          </a:bodyPr>
          <a:lstStyle/>
          <a:p>
            <a:r>
              <a:rPr lang="en-US" dirty="0" smtClean="0"/>
              <a:t>Whenever possible, use negotiation to reach a positive resolution.</a:t>
            </a:r>
          </a:p>
          <a:p>
            <a:r>
              <a:rPr lang="en-US" dirty="0" smtClean="0"/>
              <a:t>Safety is a primary concern.  Negotiation should not be used when:</a:t>
            </a:r>
          </a:p>
          <a:p>
            <a:pPr lvl="1"/>
            <a:r>
              <a:rPr lang="en-US" dirty="0" smtClean="0"/>
              <a:t>You are being bullied</a:t>
            </a:r>
          </a:p>
          <a:p>
            <a:pPr lvl="1"/>
            <a:r>
              <a:rPr lang="en-US" dirty="0" smtClean="0"/>
              <a:t>You are being threatened</a:t>
            </a:r>
          </a:p>
          <a:p>
            <a:pPr lvl="1"/>
            <a:r>
              <a:rPr lang="en-US" dirty="0" smtClean="0"/>
              <a:t>You are being sexually harassed</a:t>
            </a:r>
          </a:p>
          <a:p>
            <a:pPr lvl="1"/>
            <a:r>
              <a:rPr lang="en-US" dirty="0" smtClean="0"/>
              <a:t>You are being insulted</a:t>
            </a:r>
          </a:p>
          <a:p>
            <a:r>
              <a:rPr lang="en-US" dirty="0" smtClean="0"/>
              <a:t>If any of these conditions take place, seek the assistance of your administrator immediately!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261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NOT…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React to anger with anger</a:t>
            </a:r>
          </a:p>
          <a:p>
            <a:r>
              <a:rPr lang="en-US" dirty="0" smtClean="0"/>
              <a:t>Avoid the conflict, since the problem may only get worse</a:t>
            </a:r>
          </a:p>
          <a:p>
            <a:r>
              <a:rPr lang="en-US" dirty="0" smtClean="0"/>
              <a:t>Use negative body language</a:t>
            </a:r>
          </a:p>
          <a:p>
            <a:r>
              <a:rPr lang="en-US" dirty="0" smtClean="0"/>
              <a:t>Use language that appears to assign blame</a:t>
            </a:r>
          </a:p>
          <a:p>
            <a:r>
              <a:rPr lang="en-US" dirty="0" smtClean="0"/>
              <a:t>Tolerate behavior that is not allowed at your school.  Report any violations to your administrator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183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Effective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Speak to be understood—speak in a way that will not make the other person defensive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Listen to understand—use active listening techniques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Use “I” Statements—these statements focus on the other person’s feelings and help them to understand that you are listening and feel empathy for their situation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Use open body language to show you respect the other person and give direct eye contact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Validate the feelings of the parent instead </a:t>
            </a:r>
            <a:r>
              <a:rPr lang="en-US" dirty="0" smtClean="0"/>
              <a:t>of </a:t>
            </a:r>
            <a:r>
              <a:rPr lang="en-US" dirty="0" smtClean="0"/>
              <a:t>discounting them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392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By addressing conflicts with angry parents: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school environment remains positive</a:t>
            </a:r>
          </a:p>
          <a:p>
            <a:r>
              <a:rPr lang="en-US" dirty="0" smtClean="0"/>
              <a:t>Misunderstandings are reduced</a:t>
            </a:r>
          </a:p>
          <a:p>
            <a:r>
              <a:rPr lang="en-US" dirty="0" smtClean="0"/>
              <a:t>Small problems don’t become big problems</a:t>
            </a:r>
          </a:p>
          <a:p>
            <a:r>
              <a:rPr lang="en-US" dirty="0" smtClean="0"/>
              <a:t>Relationships with the local community stay strong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895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299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Conflict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Conflict management is the use of knowledge to help people solve common problems.</a:t>
            </a:r>
          </a:p>
          <a:p>
            <a:r>
              <a:rPr lang="en-US" dirty="0" smtClean="0"/>
              <a:t>There are four basic models for managing conflict: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dirty="0" smtClean="0"/>
              <a:t>Negotiation: Both parties work together on their own to find a resolution that is mutually beneficial.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dirty="0" smtClean="0"/>
              <a:t>Mediation:  An impartial third party helps the parties to work together to resolve the issue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dirty="0" smtClean="0"/>
              <a:t>Arbitration:  The disputing parties agree to allow an arbitrator to decide what should be done.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dirty="0" smtClean="0"/>
              <a:t>Adjudication:  The third party makes a decision on how to solve the problem, usually based on existing policy or law.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330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18883" y="440105"/>
            <a:ext cx="9751060" cy="1992597"/>
          </a:xfrm>
        </p:spPr>
        <p:txBody>
          <a:bodyPr/>
          <a:lstStyle/>
          <a:p>
            <a:r>
              <a:rPr lang="en-US" dirty="0" smtClean="0"/>
              <a:t>Managing Student-to-Student Conflict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218883" y="2432702"/>
            <a:ext cx="9751060" cy="1016000"/>
          </a:xfrm>
        </p:spPr>
        <p:txBody>
          <a:bodyPr/>
          <a:lstStyle/>
          <a:p>
            <a:r>
              <a:rPr lang="en-US" dirty="0" smtClean="0"/>
              <a:t>Applying the Models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6965" y="3276600"/>
            <a:ext cx="5274896" cy="3516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558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Conflict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Students often lack the skills necessary to resolve conflicts.</a:t>
            </a:r>
          </a:p>
          <a:p>
            <a:r>
              <a:rPr lang="en-US" dirty="0" smtClean="0"/>
              <a:t>Common conflicts for students include disagreements, miscommunication, or having different goals.</a:t>
            </a:r>
          </a:p>
          <a:p>
            <a:r>
              <a:rPr lang="en-US" dirty="0" smtClean="0"/>
              <a:t>Unresolved conflicts will:</a:t>
            </a:r>
          </a:p>
          <a:p>
            <a:pPr lvl="1"/>
            <a:r>
              <a:rPr lang="en-US" dirty="0" smtClean="0"/>
              <a:t>Damage relationships between the students.</a:t>
            </a:r>
          </a:p>
          <a:p>
            <a:pPr lvl="1"/>
            <a:r>
              <a:rPr lang="en-US" dirty="0" smtClean="0"/>
              <a:t>Disrupt the educational process.</a:t>
            </a:r>
          </a:p>
          <a:p>
            <a:pPr lvl="1"/>
            <a:r>
              <a:rPr lang="en-US" dirty="0" smtClean="0"/>
              <a:t>Prevent student learning.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In general, students who manage conflict poorly:</a:t>
            </a:r>
          </a:p>
          <a:p>
            <a:pPr lvl="1"/>
            <a:r>
              <a:rPr lang="en-US" dirty="0" smtClean="0"/>
              <a:t>Have not developed strong relationship skills.</a:t>
            </a:r>
          </a:p>
          <a:p>
            <a:pPr lvl="1"/>
            <a:r>
              <a:rPr lang="en-US" dirty="0" smtClean="0"/>
              <a:t>Lack communication skills.</a:t>
            </a:r>
          </a:p>
          <a:p>
            <a:pPr lvl="1"/>
            <a:r>
              <a:rPr lang="en-US" dirty="0" smtClean="0"/>
              <a:t>Find it difficult to see someone else’s perspective.</a:t>
            </a:r>
          </a:p>
          <a:p>
            <a:pPr lvl="1"/>
            <a:r>
              <a:rPr lang="en-US" dirty="0" smtClean="0"/>
              <a:t>Tend to see conflict in black and white terms only, e.g. “I’m right and you’re wrong.”</a:t>
            </a:r>
          </a:p>
          <a:p>
            <a:pPr lvl="1"/>
            <a:r>
              <a:rPr lang="en-US" dirty="0" smtClean="0"/>
              <a:t>See only one way to deal with conflict.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923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Conflict management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Conflicts can provide school staff with a means to teach problem-solving skills that our students can use now and in the future.</a:t>
            </a:r>
          </a:p>
          <a:p>
            <a:r>
              <a:rPr lang="en-US" dirty="0" smtClean="0"/>
              <a:t>By helping students resolve conflicts, school staff help students:</a:t>
            </a:r>
          </a:p>
          <a:p>
            <a:pPr lvl="1"/>
            <a:r>
              <a:rPr lang="en-US" dirty="0" smtClean="0"/>
              <a:t>Build interpersonal skills</a:t>
            </a:r>
          </a:p>
          <a:p>
            <a:pPr lvl="1"/>
            <a:r>
              <a:rPr lang="en-US" dirty="0" smtClean="0"/>
              <a:t>Strengthen relationships with fellow students</a:t>
            </a:r>
          </a:p>
          <a:p>
            <a:pPr lvl="1"/>
            <a:r>
              <a:rPr lang="en-US" dirty="0" smtClean="0"/>
              <a:t>Increase self-confidence and self-awareness</a:t>
            </a:r>
          </a:p>
          <a:p>
            <a:pPr lvl="1"/>
            <a:r>
              <a:rPr lang="en-US" dirty="0" smtClean="0"/>
              <a:t>Solve the underlying conflict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000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Negotiation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Requirements	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Willing participants who are able to communicate with each other </a:t>
            </a:r>
          </a:p>
          <a:p>
            <a:r>
              <a:rPr lang="en-US" dirty="0" smtClean="0"/>
              <a:t>Some level of maturity to see the problem from the other person’s point of view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Limitations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Younger students may lack the maturity to negotiate on their own.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900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Benefits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Helps to isolate issues between the disputants</a:t>
            </a:r>
          </a:p>
          <a:p>
            <a:r>
              <a:rPr lang="en-US" dirty="0" smtClean="0"/>
              <a:t>Development of options</a:t>
            </a:r>
          </a:p>
          <a:p>
            <a:r>
              <a:rPr lang="en-US" dirty="0" smtClean="0"/>
              <a:t>Reach consensual decisions</a:t>
            </a:r>
          </a:p>
          <a:p>
            <a:r>
              <a:rPr lang="en-US" dirty="0" smtClean="0"/>
              <a:t>Adjust the plan of resolution when necessary</a:t>
            </a:r>
          </a:p>
          <a:p>
            <a:r>
              <a:rPr lang="en-US" dirty="0" smtClean="0"/>
              <a:t>Best model for teaching students to manage conflict on their own.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Limitations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Requires confidence in and availability of a trusted third party</a:t>
            </a:r>
          </a:p>
          <a:p>
            <a:r>
              <a:rPr lang="en-US" dirty="0" smtClean="0"/>
              <a:t>May settle only surface problems and not resolve any ongoing issues</a:t>
            </a:r>
          </a:p>
          <a:p>
            <a:r>
              <a:rPr lang="en-US" dirty="0" smtClean="0"/>
              <a:t>Reduces the participants’ self-reliance if used too often.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622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Mediation,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162" y="1803400"/>
            <a:ext cx="10360501" cy="4673599"/>
          </a:xfrm>
        </p:spPr>
        <p:txBody>
          <a:bodyPr>
            <a:normAutofit/>
          </a:bodyPr>
          <a:lstStyle/>
          <a:p>
            <a:r>
              <a:rPr lang="en-US" dirty="0" smtClean="0"/>
              <a:t>The desire for the participants to solve the conflict and reach an agreement is essential for mediation to work.</a:t>
            </a:r>
          </a:p>
          <a:p>
            <a:r>
              <a:rPr lang="en-US" dirty="0" smtClean="0"/>
              <a:t>School staff are in the best position to use mediation to help students learn to manage their conflicts.</a:t>
            </a:r>
          </a:p>
          <a:p>
            <a:r>
              <a:rPr lang="en-US" dirty="0" smtClean="0"/>
              <a:t>Mediation should not be used when a student is being:</a:t>
            </a:r>
          </a:p>
          <a:p>
            <a:pPr lvl="1"/>
            <a:r>
              <a:rPr lang="en-US" dirty="0" smtClean="0"/>
              <a:t>Bullied</a:t>
            </a:r>
          </a:p>
          <a:p>
            <a:pPr lvl="1"/>
            <a:r>
              <a:rPr lang="en-US" dirty="0" smtClean="0"/>
              <a:t>Threatened</a:t>
            </a:r>
          </a:p>
          <a:p>
            <a:pPr lvl="1"/>
            <a:r>
              <a:rPr lang="en-US" dirty="0" smtClean="0"/>
              <a:t>Sexually harassed</a:t>
            </a:r>
          </a:p>
          <a:p>
            <a:pPr lvl="1"/>
            <a:r>
              <a:rPr lang="en-US" dirty="0" smtClean="0"/>
              <a:t>Discriminated against</a:t>
            </a:r>
          </a:p>
          <a:p>
            <a:pPr lvl="1"/>
            <a:r>
              <a:rPr lang="en-US" dirty="0" smtClean="0"/>
              <a:t>Or violating school rules</a:t>
            </a:r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4933126" y="4305302"/>
            <a:ext cx="762000" cy="2133600"/>
          </a:xfrm>
          <a:prstGeom prst="rightBrace">
            <a:avLst/>
          </a:prstGeom>
          <a:ln w="34925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856470" y="4910437"/>
            <a:ext cx="51998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Use Adjudication</a:t>
            </a:r>
            <a:endParaRPr lang="en-US" sz="5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84461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theme/theme1.xml><?xml version="1.0" encoding="utf-8"?>
<a:theme xmlns:a="http://schemas.openxmlformats.org/drawingml/2006/main" name="Red Radial 16x9">
  <a:themeElements>
    <a:clrScheme name="RedRadial_16x9">
      <a:dk1>
        <a:sysClr val="windowText" lastClr="000000"/>
      </a:dk1>
      <a:lt1>
        <a:sysClr val="window" lastClr="FFFFFF"/>
      </a:lt1>
      <a:dk2>
        <a:srgbClr val="960000"/>
      </a:dk2>
      <a:lt2>
        <a:srgbClr val="BCB49E"/>
      </a:lt2>
      <a:accent1>
        <a:srgbClr val="DDA859"/>
      </a:accent1>
      <a:accent2>
        <a:srgbClr val="968A68"/>
      </a:accent2>
      <a:accent3>
        <a:srgbClr val="D3432B"/>
      </a:accent3>
      <a:accent4>
        <a:srgbClr val="BD9B47"/>
      </a:accent4>
      <a:accent5>
        <a:srgbClr val="618F91"/>
      </a:accent5>
      <a:accent6>
        <a:srgbClr val="DD7323"/>
      </a:accent6>
      <a:hlink>
        <a:srgbClr val="DDA859"/>
      </a:hlink>
      <a:folHlink>
        <a:srgbClr val="968A68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xtreme Shadow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</a:schemeClr>
            </a:gs>
            <a:gs pos="65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25000" t="25000" r="25000" b="25000"/>
          </a:path>
        </a:gradFill>
        <a:gradFill flip="none" rotWithShape="1">
          <a:gsLst>
            <a:gs pos="17000">
              <a:schemeClr val="phClr"/>
            </a:gs>
            <a:gs pos="71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8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RedRadial_16x9">
      <a:dk1>
        <a:sysClr val="windowText" lastClr="000000"/>
      </a:dk1>
      <a:lt1>
        <a:sysClr val="window" lastClr="FFFFFF"/>
      </a:lt1>
      <a:dk2>
        <a:srgbClr val="960000"/>
      </a:dk2>
      <a:lt2>
        <a:srgbClr val="BCB49E"/>
      </a:lt2>
      <a:accent1>
        <a:srgbClr val="DDA859"/>
      </a:accent1>
      <a:accent2>
        <a:srgbClr val="968A68"/>
      </a:accent2>
      <a:accent3>
        <a:srgbClr val="D3432B"/>
      </a:accent3>
      <a:accent4>
        <a:srgbClr val="BD9B47"/>
      </a:accent4>
      <a:accent5>
        <a:srgbClr val="618F91"/>
      </a:accent5>
      <a:accent6>
        <a:srgbClr val="DD7323"/>
      </a:accent6>
      <a:hlink>
        <a:srgbClr val="DDA859"/>
      </a:hlink>
      <a:folHlink>
        <a:srgbClr val="968A68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xtreme Shadow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</a:schemeClr>
            </a:gs>
            <a:gs pos="65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25000" t="25000" r="25000" b="25000"/>
          </a:path>
        </a:gradFill>
        <a:gradFill flip="none" rotWithShape="1">
          <a:gsLst>
            <a:gs pos="17000">
              <a:schemeClr val="phClr"/>
            </a:gs>
            <a:gs pos="71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RedRadial_16x9">
      <a:dk1>
        <a:sysClr val="windowText" lastClr="000000"/>
      </a:dk1>
      <a:lt1>
        <a:sysClr val="window" lastClr="FFFFFF"/>
      </a:lt1>
      <a:dk2>
        <a:srgbClr val="960000"/>
      </a:dk2>
      <a:lt2>
        <a:srgbClr val="BCB49E"/>
      </a:lt2>
      <a:accent1>
        <a:srgbClr val="DDA859"/>
      </a:accent1>
      <a:accent2>
        <a:srgbClr val="968A68"/>
      </a:accent2>
      <a:accent3>
        <a:srgbClr val="D3432B"/>
      </a:accent3>
      <a:accent4>
        <a:srgbClr val="BD9B47"/>
      </a:accent4>
      <a:accent5>
        <a:srgbClr val="618F91"/>
      </a:accent5>
      <a:accent6>
        <a:srgbClr val="DD7323"/>
      </a:accent6>
      <a:hlink>
        <a:srgbClr val="DDA859"/>
      </a:hlink>
      <a:folHlink>
        <a:srgbClr val="968A68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xtreme Shadow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</a:schemeClr>
            </a:gs>
            <a:gs pos="65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25000" t="25000" r="25000" b="25000"/>
          </a:path>
        </a:gradFill>
        <a:gradFill flip="none" rotWithShape="1">
          <a:gsLst>
            <a:gs pos="17000">
              <a:schemeClr val="phClr"/>
            </a:gs>
            <a:gs pos="71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A765CE0-A8A0-42E0-82D2-3F870DB4D5F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Red radial lines presentation (widescreen)</Template>
  <TotalTime>0</TotalTime>
  <Words>1775</Words>
  <Application>Microsoft Office PowerPoint</Application>
  <PresentationFormat>Custom</PresentationFormat>
  <Paragraphs>228</Paragraphs>
  <Slides>29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Arial</vt:lpstr>
      <vt:lpstr>Cambria</vt:lpstr>
      <vt:lpstr>Red Radial 16x9</vt:lpstr>
      <vt:lpstr>Conflict Management</vt:lpstr>
      <vt:lpstr>Introduction to Conflict </vt:lpstr>
      <vt:lpstr>Conflict Management</vt:lpstr>
      <vt:lpstr>Managing Student-to-Student Conflict</vt:lpstr>
      <vt:lpstr>Student Conflict</vt:lpstr>
      <vt:lpstr>Student Conflict management</vt:lpstr>
      <vt:lpstr>Negotiation</vt:lpstr>
      <vt:lpstr>Mediation</vt:lpstr>
      <vt:lpstr>Mediation, Continued</vt:lpstr>
      <vt:lpstr>Mediation, Continued</vt:lpstr>
      <vt:lpstr>Arbitration </vt:lpstr>
      <vt:lpstr>Adjudication</vt:lpstr>
      <vt:lpstr>Staff-to-Staff Conflict</vt:lpstr>
      <vt:lpstr>Adult Conflict</vt:lpstr>
      <vt:lpstr>Effects of Conflict Among Staff</vt:lpstr>
      <vt:lpstr>Adult Conflict</vt:lpstr>
      <vt:lpstr>Adult Conflict</vt:lpstr>
      <vt:lpstr>Anger and Adult Conflict</vt:lpstr>
      <vt:lpstr>PowerPoint Presentation</vt:lpstr>
      <vt:lpstr>Six-Step Problem-Solving Process for Negotiating in Adult Conflict</vt:lpstr>
      <vt:lpstr>Potential Issues with Negotiation</vt:lpstr>
      <vt:lpstr>Managing the Angry Parent</vt:lpstr>
      <vt:lpstr>A Reminder</vt:lpstr>
      <vt:lpstr>Your response to the parent’s Anger is Key!</vt:lpstr>
      <vt:lpstr>Use Negotiation </vt:lpstr>
      <vt:lpstr>Do NOT…</vt:lpstr>
      <vt:lpstr>Effective communication</vt:lpstr>
      <vt:lpstr>By addressing conflicts with angry parents:</vt:lpstr>
      <vt:lpstr>Thank you!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2016-04-18T20:19:33Z</dcterms:created>
  <dcterms:modified xsi:type="dcterms:W3CDTF">2016-05-31T15:42:51Z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TC028048959991</vt:lpwstr>
  </property>
</Properties>
</file>