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2"/>
  </p:notesMasterIdLst>
  <p:handoutMasterIdLst>
    <p:handoutMasterId r:id="rId33"/>
  </p:handoutMasterIdLst>
  <p:sldIdLst>
    <p:sldId id="279" r:id="rId3"/>
    <p:sldId id="287" r:id="rId4"/>
    <p:sldId id="290" r:id="rId5"/>
    <p:sldId id="271" r:id="rId6"/>
    <p:sldId id="273" r:id="rId7"/>
    <p:sldId id="274" r:id="rId8"/>
    <p:sldId id="278" r:id="rId9"/>
    <p:sldId id="291" r:id="rId10"/>
    <p:sldId id="294" r:id="rId11"/>
    <p:sldId id="295" r:id="rId12"/>
    <p:sldId id="292" r:id="rId13"/>
    <p:sldId id="293" r:id="rId14"/>
    <p:sldId id="296" r:id="rId15"/>
    <p:sldId id="298" r:id="rId16"/>
    <p:sldId id="297" r:id="rId17"/>
    <p:sldId id="299" r:id="rId18"/>
    <p:sldId id="300" r:id="rId19"/>
    <p:sldId id="301" r:id="rId20"/>
    <p:sldId id="306" r:id="rId21"/>
    <p:sldId id="302" r:id="rId22"/>
    <p:sldId id="303" r:id="rId23"/>
    <p:sldId id="304" r:id="rId24"/>
    <p:sldId id="305" r:id="rId25"/>
    <p:sldId id="307" r:id="rId26"/>
    <p:sldId id="311" r:id="rId27"/>
    <p:sldId id="308" r:id="rId28"/>
    <p:sldId id="309" r:id="rId29"/>
    <p:sldId id="310" r:id="rId30"/>
    <p:sldId id="312" r:id="rId3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576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5/31/2016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5/31/2016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Whenever possible th</a:t>
            </a:r>
            <a:r>
              <a:rPr lang="en-US" baseline="0" dirty="0" smtClean="0"/>
              <a:t>e parties involved in the conflict should attempt to negotiate a resolution themselves.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 can see that you are upset.”</a:t>
            </a:r>
          </a:p>
          <a:p>
            <a:r>
              <a:rPr lang="en-US" dirty="0" smtClean="0"/>
              <a:t>“I can understand why you might</a:t>
            </a:r>
            <a:r>
              <a:rPr lang="en-US" baseline="0" dirty="0" smtClean="0"/>
              <a:t> be upset about what happened.  Let’s find a solution together.”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8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5/31/2016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5/31/2016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422400"/>
          </a:xfrm>
        </p:spPr>
        <p:txBody>
          <a:bodyPr>
            <a:normAutofit/>
          </a:bodyPr>
          <a:lstStyle/>
          <a:p>
            <a:r>
              <a:rPr lang="en-US" dirty="0" smtClean="0"/>
              <a:t>Student-to-Student</a:t>
            </a:r>
          </a:p>
          <a:p>
            <a:r>
              <a:rPr lang="en-US" dirty="0" smtClean="0"/>
              <a:t>Staff-to-Staff</a:t>
            </a:r>
          </a:p>
          <a:p>
            <a:r>
              <a:rPr lang="en-US" dirty="0" smtClean="0"/>
              <a:t>Managing the Angry Parent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order to be a good mediator, you should:</a:t>
            </a:r>
          </a:p>
          <a:p>
            <a:pPr lvl="1"/>
            <a:r>
              <a:rPr lang="en-US" dirty="0" smtClean="0"/>
              <a:t>Stay neutral and not take sides</a:t>
            </a:r>
          </a:p>
          <a:p>
            <a:pPr lvl="1"/>
            <a:r>
              <a:rPr lang="en-US" dirty="0" smtClean="0"/>
              <a:t>Work with the disputants to find a solution</a:t>
            </a:r>
          </a:p>
          <a:p>
            <a:pPr lvl="1"/>
            <a:r>
              <a:rPr lang="en-US" dirty="0" smtClean="0"/>
              <a:t>Check with the parties to see if the resolution is working</a:t>
            </a:r>
          </a:p>
          <a:p>
            <a:pPr lvl="1"/>
            <a:r>
              <a:rPr lang="en-US" dirty="0" smtClean="0"/>
              <a:t>Adjust the plan when necessary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Teach students to use the “I Feel” Formula</a:t>
            </a:r>
          </a:p>
          <a:p>
            <a:pPr lvl="1"/>
            <a:r>
              <a:rPr lang="en-US" dirty="0" smtClean="0"/>
              <a:t>I feel (express feeling) when you (state problem behavior) because (state reasons for your feeling)</a:t>
            </a:r>
          </a:p>
          <a:p>
            <a:pPr lvl="1"/>
            <a:r>
              <a:rPr lang="en-US" dirty="0" smtClean="0"/>
              <a:t>Example:  I feel sad when you won’t play with me because it hurts my feelings.</a:t>
            </a:r>
          </a:p>
          <a:p>
            <a:pPr lvl="1"/>
            <a:r>
              <a:rPr lang="en-US" dirty="0" smtClean="0"/>
              <a:t>Students fill in the blanks in the above statement in order to prevent the “blame game”.</a:t>
            </a:r>
          </a:p>
          <a:p>
            <a:pPr lvl="1"/>
            <a:r>
              <a:rPr lang="en-US" dirty="0" smtClean="0"/>
              <a:t>Allow both students to use the “I Feel” Formula in order to identify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Arbitration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 when: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is short.</a:t>
            </a:r>
          </a:p>
          <a:p>
            <a:r>
              <a:rPr lang="en-US" dirty="0" smtClean="0"/>
              <a:t>Participants could not resolve issue with negotiation or mediation.</a:t>
            </a:r>
          </a:p>
          <a:p>
            <a:r>
              <a:rPr lang="en-US" dirty="0" smtClean="0"/>
              <a:t>Participants agree on how the decision is to be made.</a:t>
            </a:r>
          </a:p>
          <a:p>
            <a:r>
              <a:rPr lang="en-US" dirty="0" smtClean="0"/>
              <a:t>Participants have confidence that the third party’s decision will be reasonable and fair.</a:t>
            </a:r>
          </a:p>
          <a:p>
            <a:r>
              <a:rPr lang="en-US" dirty="0" smtClean="0"/>
              <a:t>Requires joint commitment from the disputants to follow the resolution.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Underlying conflict may not be resolved as the adult is making the decision for them.</a:t>
            </a:r>
          </a:p>
          <a:p>
            <a:r>
              <a:rPr lang="en-US" dirty="0" smtClean="0"/>
              <a:t>Students may rely on arbitration for all conflicts.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9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Adjudication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as a last resort.</a:t>
            </a:r>
          </a:p>
          <a:p>
            <a:r>
              <a:rPr lang="en-US" dirty="0" smtClean="0"/>
              <a:t>Use when conflict has led to school rules being broken, such as physical aggression or fighting as a result of the conflict.</a:t>
            </a:r>
          </a:p>
          <a:p>
            <a:r>
              <a:rPr lang="en-US" dirty="0" smtClean="0"/>
              <a:t>“-</a:t>
            </a:r>
            <a:r>
              <a:rPr lang="en-US" dirty="0" err="1" smtClean="0"/>
              <a:t>jud</a:t>
            </a:r>
            <a:r>
              <a:rPr lang="en-US" dirty="0" smtClean="0"/>
              <a:t>-” in adjudicate means “judge”.  You will be acting as a judge and impose the established consequences for breaking the rules when you adjudicate a conflict.</a:t>
            </a:r>
          </a:p>
          <a:p>
            <a:r>
              <a:rPr lang="en-US" dirty="0" smtClean="0"/>
              <a:t>The underlying conflict is usually </a:t>
            </a:r>
            <a:r>
              <a:rPr lang="en-US" i="1" dirty="0" smtClean="0"/>
              <a:t>not</a:t>
            </a:r>
            <a:r>
              <a:rPr lang="en-US" dirty="0" smtClean="0"/>
              <a:t> resolved with adjudication as the adult is dictating the resolution.  Further intervention may be required.</a:t>
            </a:r>
          </a:p>
          <a:p>
            <a:r>
              <a:rPr lang="en-US" dirty="0" smtClean="0"/>
              <a:t>More serious issues, such as bullying, threats, sexual harassment, and discrimination, should be handled by an administrator.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9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533400"/>
            <a:ext cx="9751060" cy="1992597"/>
          </a:xfrm>
        </p:spPr>
        <p:txBody>
          <a:bodyPr/>
          <a:lstStyle/>
          <a:p>
            <a:r>
              <a:rPr lang="en-US" dirty="0" smtClean="0"/>
              <a:t>Staff-to-Staff Conflict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2" y="2525997"/>
            <a:ext cx="9751060" cy="1016000"/>
          </a:xfrm>
        </p:spPr>
        <p:txBody>
          <a:bodyPr/>
          <a:lstStyle/>
          <a:p>
            <a:r>
              <a:rPr lang="en-US" dirty="0" smtClean="0"/>
              <a:t>Personal Conflict Between Staff Members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5"/>
          <a:stretch/>
        </p:blipFill>
        <p:spPr>
          <a:xfrm>
            <a:off x="3941111" y="3350759"/>
            <a:ext cx="4306602" cy="286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6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Conflicts between adults are often more complex than children’s conflicts; therefore, the management process is also more complex.</a:t>
            </a:r>
          </a:p>
          <a:p>
            <a:r>
              <a:rPr lang="en-US" dirty="0" smtClean="0"/>
              <a:t>A school community can be especially susceptible to problems related to conflicts that have been dealt with poorly.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1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Conflict Among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stress levels at work</a:t>
            </a:r>
          </a:p>
          <a:p>
            <a:r>
              <a:rPr lang="en-US" dirty="0" smtClean="0"/>
              <a:t>Increased absentee rates</a:t>
            </a:r>
          </a:p>
          <a:p>
            <a:r>
              <a:rPr lang="en-US" dirty="0" smtClean="0"/>
              <a:t>Staff turnover</a:t>
            </a:r>
          </a:p>
          <a:p>
            <a:r>
              <a:rPr lang="en-US" dirty="0" smtClean="0"/>
              <a:t>Unmotivated employees</a:t>
            </a:r>
          </a:p>
          <a:p>
            <a:r>
              <a:rPr lang="en-US" dirty="0" smtClean="0"/>
              <a:t>Unproductive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7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can occur for many </a:t>
            </a:r>
            <a:r>
              <a:rPr lang="en-US" dirty="0" smtClean="0"/>
              <a:t>different reasons</a:t>
            </a:r>
          </a:p>
          <a:p>
            <a:pPr lvl="1"/>
            <a:r>
              <a:rPr lang="en-US" dirty="0" smtClean="0"/>
              <a:t>Differing viewpoints of a situation based on culture, beliefs, and expectations</a:t>
            </a:r>
          </a:p>
          <a:p>
            <a:pPr lvl="1"/>
            <a:r>
              <a:rPr lang="en-US" dirty="0" smtClean="0"/>
              <a:t>Unmet needs</a:t>
            </a:r>
          </a:p>
          <a:p>
            <a:pPr lvl="1"/>
            <a:r>
              <a:rPr lang="en-US" dirty="0" smtClean="0"/>
              <a:t>A lack of understanding of a situation and the needs of those involved</a:t>
            </a:r>
          </a:p>
          <a:p>
            <a:pPr lvl="1"/>
            <a:r>
              <a:rPr lang="en-US" dirty="0" smtClean="0"/>
              <a:t>Resentment toward someone who rigidly uses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6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Conflict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Ignoring the problem makes the conflict worse.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Relationships are damaged!</a:t>
            </a:r>
          </a:p>
          <a:p>
            <a:r>
              <a:rPr lang="en-US" dirty="0" smtClean="0"/>
              <a:t>Cooperation amongst staff is hindered.</a:t>
            </a:r>
          </a:p>
          <a:p>
            <a:r>
              <a:rPr lang="en-US" dirty="0" smtClean="0"/>
              <a:t>Trust is destroyed.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Unresolved conflict can escalate the problem further.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Anger, frustration, and hostility can rise to the point where the people involved become enemies.</a:t>
            </a:r>
          </a:p>
          <a:p>
            <a:r>
              <a:rPr lang="en-US" dirty="0" smtClean="0"/>
              <a:t>Disputants may look for ways to find fault in one another and blame each other for problems that may not even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 and Adult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Conflict sometimes results in anger.  </a:t>
            </a:r>
          </a:p>
          <a:p>
            <a:r>
              <a:rPr lang="en-US" dirty="0" smtClean="0"/>
              <a:t>Anger can interfere with your ability to negotiate a solution that benefits both people.</a:t>
            </a:r>
          </a:p>
          <a:p>
            <a:r>
              <a:rPr lang="en-US" dirty="0" smtClean="0"/>
              <a:t>The first goal should be to</a:t>
            </a:r>
            <a:r>
              <a:rPr lang="en-US" b="1" i="1" dirty="0" smtClean="0"/>
              <a:t> de-escalate</a:t>
            </a:r>
            <a:r>
              <a:rPr lang="en-US" dirty="0" smtClean="0"/>
              <a:t> the situation by </a:t>
            </a:r>
            <a:r>
              <a:rPr lang="en-US" b="1" i="1" dirty="0" smtClean="0"/>
              <a:t>diffusing</a:t>
            </a:r>
            <a:r>
              <a:rPr lang="en-US" dirty="0" smtClean="0"/>
              <a:t> the anger.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Effective diffusion techniques include:</a:t>
            </a:r>
          </a:p>
          <a:p>
            <a:pPr lvl="1"/>
            <a:r>
              <a:rPr lang="en-US" dirty="0" smtClean="0"/>
              <a:t>Remaining calm</a:t>
            </a:r>
          </a:p>
          <a:p>
            <a:pPr lvl="1"/>
            <a:r>
              <a:rPr lang="en-US" dirty="0" smtClean="0"/>
              <a:t>Listening carefully</a:t>
            </a:r>
          </a:p>
          <a:p>
            <a:pPr lvl="1"/>
            <a:r>
              <a:rPr lang="en-US" dirty="0" smtClean="0"/>
              <a:t>Not reacting to anger with anger</a:t>
            </a:r>
          </a:p>
          <a:p>
            <a:pPr lvl="1"/>
            <a:r>
              <a:rPr lang="en-US" dirty="0" smtClean="0"/>
              <a:t>Meeting a short time later to allow frustration to subside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18768"/>
              </p:ext>
            </p:extLst>
          </p:nvPr>
        </p:nvGraphicFramePr>
        <p:xfrm>
          <a:off x="-1588" y="121920"/>
          <a:ext cx="12190413" cy="6629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828800"/>
                <a:gridCol w="4186602"/>
                <a:gridCol w="1909398"/>
                <a:gridCol w="914400"/>
                <a:gridCol w="3351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Management Style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Effect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Resol</a:t>
                      </a:r>
                      <a:r>
                        <a:rPr lang="en-US" sz="1800" dirty="0" smtClean="0"/>
                        <a:t>. Type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Issues</a:t>
                      </a:r>
                      <a:endParaRPr 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Withdrawing/</a:t>
                      </a:r>
                    </a:p>
                    <a:p>
                      <a:r>
                        <a:rPr lang="en-US" sz="1800" dirty="0" smtClean="0"/>
                        <a:t>Avoiding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Retreats from actual or potential conflict situation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Does not solve the problem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HOLD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Delaying tactics</a:t>
                      </a:r>
                    </a:p>
                    <a:p>
                      <a:r>
                        <a:rPr lang="en-US" sz="1700" dirty="0" smtClean="0"/>
                        <a:t>Does not resolve conflict</a:t>
                      </a:r>
                    </a:p>
                    <a:p>
                      <a:r>
                        <a:rPr lang="en-US" sz="1700" dirty="0" smtClean="0"/>
                        <a:t>Temporarily slows down the situation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Smoothing/</a:t>
                      </a:r>
                    </a:p>
                    <a:p>
                      <a:r>
                        <a:rPr lang="en-US" sz="1800" dirty="0" smtClean="0"/>
                        <a:t>Accommodating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Emphasizes areas of agreement rather than areas of difference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Provides only short-term solution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Lose-Lose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Delaying tactics</a:t>
                      </a:r>
                    </a:p>
                    <a:p>
                      <a:r>
                        <a:rPr lang="en-US" sz="1700" dirty="0" smtClean="0"/>
                        <a:t>Does not resolve conflict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Compromising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Searches for and bargains for solutions</a:t>
                      </a:r>
                      <a:r>
                        <a:rPr lang="en-US" sz="1700" baseline="0" dirty="0" smtClean="0"/>
                        <a:t> that bring some degree of satisfaction to all parties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Provides definitive resolution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Lose-Lose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Neither party</a:t>
                      </a:r>
                      <a:r>
                        <a:rPr lang="en-US" sz="1700" baseline="0" dirty="0" smtClean="0"/>
                        <a:t> wins</a:t>
                      </a:r>
                    </a:p>
                    <a:p>
                      <a:r>
                        <a:rPr lang="en-US" sz="1700" baseline="0" dirty="0" smtClean="0"/>
                        <a:t>Both may feel hurt temporarily since both had to give something up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Forcing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Pushes ones’ viewpoint at the expense of others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Hard feelings may come back in other forms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Win-Lose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Leaves hard feelings</a:t>
                      </a:r>
                    </a:p>
                    <a:p>
                      <a:r>
                        <a:rPr lang="en-US" sz="1700" dirty="0" smtClean="0"/>
                        <a:t>Conflict may develop again</a:t>
                      </a:r>
                    </a:p>
                    <a:p>
                      <a:r>
                        <a:rPr lang="en-US" sz="1700" dirty="0" smtClean="0"/>
                        <a:t>Should be used only</a:t>
                      </a:r>
                      <a:r>
                        <a:rPr lang="en-US" sz="1700" baseline="0" dirty="0" smtClean="0"/>
                        <a:t> as a last resort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Incorporates multiple viewpoints and insights from differing perspectives; leads to consensus and commitment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Provides long-term solution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Win-Win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Not effective when many parties are involved and the viewpoints are mutually exclusive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Confronting/</a:t>
                      </a:r>
                      <a:r>
                        <a:rPr lang="en-US" sz="1800" baseline="0" dirty="0" smtClean="0"/>
                        <a:t> Problem Solving</a:t>
                      </a:r>
                      <a:endParaRPr lang="en-US" sz="1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Treats conflict as a problem to be solved by examining alternatives; requires give-and-take</a:t>
                      </a:r>
                      <a:r>
                        <a:rPr lang="en-US" sz="1700" baseline="0" dirty="0" smtClean="0"/>
                        <a:t> attitude and open dialogue</a:t>
                      </a:r>
                      <a:endParaRPr lang="en-US" sz="17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Provides ultimate resolution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Win-Win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Best approach</a:t>
                      </a:r>
                      <a:endParaRPr lang="en-US" sz="17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Conflict	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conflict can occur when the interests of two people seem to be mutually exclusive.</a:t>
            </a:r>
          </a:p>
          <a:p>
            <a:r>
              <a:rPr lang="en-US" dirty="0" smtClean="0"/>
              <a:t>Small conflicts will often evolve into larger problems when they are left unresolved.</a:t>
            </a:r>
          </a:p>
          <a:p>
            <a:r>
              <a:rPr lang="en-US" dirty="0" smtClean="0"/>
              <a:t>Ignoring the problem or lashing out in anger will only make the problem worse.</a:t>
            </a:r>
          </a:p>
          <a:p>
            <a:r>
              <a:rPr lang="en-US" dirty="0" smtClean="0"/>
              <a:t>Conflict, on its own, is neither good nor bad; </a:t>
            </a:r>
            <a:r>
              <a:rPr lang="en-US" i="1" dirty="0" smtClean="0"/>
              <a:t>it’s the way we deal with the conflict</a:t>
            </a:r>
            <a:r>
              <a:rPr lang="en-US" dirty="0" smtClean="0"/>
              <a:t> that can positively or negatively affect the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Six-Step Problem-Solving Process for </a:t>
            </a:r>
            <a:r>
              <a:rPr lang="en-US" smtClean="0"/>
              <a:t>Negotiating in Adult </a:t>
            </a:r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each party’s perceptions and needs related to the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as many solutions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best among the good resolution ideas (must benefit BOTH parties).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how to implement the best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plan.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results for needed revisions.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0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 with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may not agree on the negotiation style</a:t>
            </a:r>
          </a:p>
          <a:p>
            <a:r>
              <a:rPr lang="en-US" dirty="0" smtClean="0"/>
              <a:t>A more powerful person may take control of the situation</a:t>
            </a:r>
          </a:p>
          <a:p>
            <a:r>
              <a:rPr lang="en-US" dirty="0" smtClean="0"/>
              <a:t>Requires each participant’s maximum commitment to settling the issue</a:t>
            </a:r>
          </a:p>
          <a:p>
            <a:r>
              <a:rPr lang="en-US" dirty="0" smtClean="0"/>
              <a:t>Requires good communication skills and following a logical problem solving process</a:t>
            </a:r>
          </a:p>
          <a:p>
            <a:r>
              <a:rPr lang="en-US" dirty="0" smtClean="0"/>
              <a:t>If negotiation is ineffective, move to mediation with a supervisor.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8883" y="533400"/>
            <a:ext cx="9751060" cy="1992597"/>
          </a:xfrm>
        </p:spPr>
        <p:txBody>
          <a:bodyPr/>
          <a:lstStyle/>
          <a:p>
            <a:r>
              <a:rPr lang="en-US" dirty="0" smtClean="0"/>
              <a:t>Managing the Angry Parent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69" y="3048000"/>
            <a:ext cx="6261886" cy="34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5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best interests of the children you supervise in your heart.</a:t>
            </a:r>
          </a:p>
          <a:p>
            <a:r>
              <a:rPr lang="en-US" dirty="0" smtClean="0"/>
              <a:t>Most parents have the best interests of their children at heart, too.</a:t>
            </a:r>
          </a:p>
          <a:p>
            <a:r>
              <a:rPr lang="en-US" dirty="0" smtClean="0"/>
              <a:t>As these two statements are both true, you and the parents are working toward the SAME goal even when the confrontation is adversarial.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1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our response to the parent’s Anger is Key!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474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Stay calm and resist the temptation to respond with anger</a:t>
            </a:r>
          </a:p>
          <a:p>
            <a:r>
              <a:rPr lang="en-US" dirty="0" smtClean="0"/>
              <a:t>Listen carefully</a:t>
            </a:r>
          </a:p>
          <a:p>
            <a:r>
              <a:rPr lang="en-US" dirty="0" smtClean="0"/>
              <a:t>Acknowledge parent’s concern</a:t>
            </a:r>
          </a:p>
          <a:p>
            <a:r>
              <a:rPr lang="en-US" dirty="0" smtClean="0"/>
              <a:t>Ask questions to clarify the situation</a:t>
            </a:r>
          </a:p>
          <a:p>
            <a:r>
              <a:rPr lang="en-US" dirty="0" smtClean="0"/>
              <a:t>Show respect, even if you feel you aren’t being respected</a:t>
            </a:r>
          </a:p>
          <a:p>
            <a:r>
              <a:rPr lang="en-US" dirty="0" smtClean="0"/>
              <a:t>Adopt positive body language</a:t>
            </a:r>
          </a:p>
          <a:p>
            <a:r>
              <a:rPr lang="en-US" dirty="0" smtClean="0"/>
              <a:t>Move the conversation to a private location if possible</a:t>
            </a:r>
          </a:p>
          <a:p>
            <a:r>
              <a:rPr lang="en-US" dirty="0" smtClean="0"/>
              <a:t>Schedule an appointment to meet in the near future</a:t>
            </a:r>
          </a:p>
          <a:p>
            <a:r>
              <a:rPr lang="en-US" dirty="0" smtClean="0"/>
              <a:t>Establish goals, such as focusing on the best interests of the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0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Negotiation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4673599"/>
          </a:xfrm>
        </p:spPr>
        <p:txBody>
          <a:bodyPr>
            <a:normAutofit/>
          </a:bodyPr>
          <a:lstStyle/>
          <a:p>
            <a:r>
              <a:rPr lang="en-US" dirty="0" smtClean="0"/>
              <a:t>Whenever possible, use negotiation to reach a positive resolution.</a:t>
            </a:r>
          </a:p>
          <a:p>
            <a:r>
              <a:rPr lang="en-US" dirty="0" smtClean="0"/>
              <a:t>Safety is a primary concern.  Negotiation should not be used when:</a:t>
            </a:r>
          </a:p>
          <a:p>
            <a:pPr lvl="1"/>
            <a:r>
              <a:rPr lang="en-US" dirty="0" smtClean="0"/>
              <a:t>You are being bullied</a:t>
            </a:r>
          </a:p>
          <a:p>
            <a:pPr lvl="1"/>
            <a:r>
              <a:rPr lang="en-US" dirty="0" smtClean="0"/>
              <a:t>You are being threatened</a:t>
            </a:r>
          </a:p>
          <a:p>
            <a:pPr lvl="1"/>
            <a:r>
              <a:rPr lang="en-US" dirty="0" smtClean="0"/>
              <a:t>You are being sexually harassed</a:t>
            </a:r>
          </a:p>
          <a:p>
            <a:pPr lvl="1"/>
            <a:r>
              <a:rPr lang="en-US" dirty="0" smtClean="0"/>
              <a:t>You are being insulted</a:t>
            </a:r>
          </a:p>
          <a:p>
            <a:r>
              <a:rPr lang="en-US" dirty="0" smtClean="0"/>
              <a:t>If any of these conditions take place, seek the assistance of your administrator immediately!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6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 to anger with anger</a:t>
            </a:r>
          </a:p>
          <a:p>
            <a:r>
              <a:rPr lang="en-US" dirty="0" smtClean="0"/>
              <a:t>Avoid the conflict, since the problem may only get worse</a:t>
            </a:r>
          </a:p>
          <a:p>
            <a:r>
              <a:rPr lang="en-US" dirty="0" smtClean="0"/>
              <a:t>Use negative body language</a:t>
            </a:r>
          </a:p>
          <a:p>
            <a:r>
              <a:rPr lang="en-US" dirty="0" smtClean="0"/>
              <a:t>Use language that appears to assign blame</a:t>
            </a:r>
          </a:p>
          <a:p>
            <a:r>
              <a:rPr lang="en-US" dirty="0" smtClean="0"/>
              <a:t>Tolerate behavior that is not allowed at your school.  Report any violations to your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to be understood—speak in a way that will not make the other person defensive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understand—use active listening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“I” Statements—these statements focus on the other person’s feelings and help them to understand that you are listening and feel empathy for their situation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open body language to show you respect the other person and give direct eye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Validate the feelings of the parent instead </a:t>
            </a:r>
            <a:r>
              <a:rPr lang="en-US" dirty="0" smtClean="0"/>
              <a:t>of </a:t>
            </a:r>
            <a:r>
              <a:rPr lang="en-US" dirty="0" smtClean="0"/>
              <a:t>discounting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9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addressing conflicts with angry parents: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 environment remains positive</a:t>
            </a:r>
          </a:p>
          <a:p>
            <a:r>
              <a:rPr lang="en-US" dirty="0" smtClean="0"/>
              <a:t>Misunderstandings are reduced</a:t>
            </a:r>
          </a:p>
          <a:p>
            <a:r>
              <a:rPr lang="en-US" dirty="0" smtClean="0"/>
              <a:t>Small problems don’t become big problems</a:t>
            </a:r>
          </a:p>
          <a:p>
            <a:r>
              <a:rPr lang="en-US" dirty="0" smtClean="0"/>
              <a:t>Relationships with the local community stay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Conflict management is the use of knowledge to help people solve common problems.</a:t>
            </a:r>
          </a:p>
          <a:p>
            <a:r>
              <a:rPr lang="en-US" dirty="0" smtClean="0"/>
              <a:t>There are four basic models for managing conflict: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Negotiation: Both parties work together on their own to find a resolution that is mutually beneficial.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Mediation:  An impartial third party helps the parties to work together to resolve the issue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Arbitration:  The disputing parties agree to allow an arbitrator to decide what should be done.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Adjudication:  The third party makes a decision on how to solve the problem, usually based on existing policy or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8883" y="440105"/>
            <a:ext cx="9751060" cy="1992597"/>
          </a:xfrm>
        </p:spPr>
        <p:txBody>
          <a:bodyPr/>
          <a:lstStyle/>
          <a:p>
            <a:r>
              <a:rPr lang="en-US" dirty="0" smtClean="0"/>
              <a:t>Managing Student-to-Student Conflict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883" y="2432702"/>
            <a:ext cx="9751060" cy="1016000"/>
          </a:xfrm>
        </p:spPr>
        <p:txBody>
          <a:bodyPr/>
          <a:lstStyle/>
          <a:p>
            <a:r>
              <a:rPr lang="en-US" dirty="0" smtClean="0"/>
              <a:t>Applying the Models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965" y="3276600"/>
            <a:ext cx="5274896" cy="351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Conflict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Students often lack the skills necessary to resolve conflicts.</a:t>
            </a:r>
          </a:p>
          <a:p>
            <a:r>
              <a:rPr lang="en-US" dirty="0" smtClean="0"/>
              <a:t>Common conflicts for students include disagreements, miscommunication, or having different goals.</a:t>
            </a:r>
          </a:p>
          <a:p>
            <a:r>
              <a:rPr lang="en-US" dirty="0" smtClean="0"/>
              <a:t>Unresolved conflicts will:</a:t>
            </a:r>
          </a:p>
          <a:p>
            <a:pPr lvl="1"/>
            <a:r>
              <a:rPr lang="en-US" dirty="0" smtClean="0"/>
              <a:t>Damage relationships between the students.</a:t>
            </a:r>
          </a:p>
          <a:p>
            <a:pPr lvl="1"/>
            <a:r>
              <a:rPr lang="en-US" dirty="0" smtClean="0"/>
              <a:t>Disrupt the educational process.</a:t>
            </a:r>
          </a:p>
          <a:p>
            <a:pPr lvl="1"/>
            <a:r>
              <a:rPr lang="en-US" dirty="0" smtClean="0"/>
              <a:t>Prevent student learning.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general, students who manage conflict poorly:</a:t>
            </a:r>
          </a:p>
          <a:p>
            <a:pPr lvl="1"/>
            <a:r>
              <a:rPr lang="en-US" dirty="0" smtClean="0"/>
              <a:t>Have not developed strong relationship skills.</a:t>
            </a:r>
          </a:p>
          <a:p>
            <a:pPr lvl="1"/>
            <a:r>
              <a:rPr lang="en-US" dirty="0" smtClean="0"/>
              <a:t>Lack communication skills.</a:t>
            </a:r>
          </a:p>
          <a:p>
            <a:pPr lvl="1"/>
            <a:r>
              <a:rPr lang="en-US" dirty="0" smtClean="0"/>
              <a:t>Find it difficult to see someone else’s perspective.</a:t>
            </a:r>
          </a:p>
          <a:p>
            <a:pPr lvl="1"/>
            <a:r>
              <a:rPr lang="en-US" dirty="0" smtClean="0"/>
              <a:t>Tend to see conflict in black and white terms only, e.g. “I’m right and you’re wrong.”</a:t>
            </a:r>
          </a:p>
          <a:p>
            <a:pPr lvl="1"/>
            <a:r>
              <a:rPr lang="en-US" dirty="0" smtClean="0"/>
              <a:t>See only one way to deal with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Conflict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Conflicts can provide school staff with a means to teach problem-solving skills that our students can use now and in the future.</a:t>
            </a:r>
          </a:p>
          <a:p>
            <a:r>
              <a:rPr lang="en-US" dirty="0" smtClean="0"/>
              <a:t>By helping students resolve conflicts, school staff help students:</a:t>
            </a:r>
          </a:p>
          <a:p>
            <a:pPr lvl="1"/>
            <a:r>
              <a:rPr lang="en-US" dirty="0" smtClean="0"/>
              <a:t>Build interpersonal skills</a:t>
            </a:r>
          </a:p>
          <a:p>
            <a:pPr lvl="1"/>
            <a:r>
              <a:rPr lang="en-US" dirty="0" smtClean="0"/>
              <a:t>Strengthen relationships with fellow students</a:t>
            </a:r>
          </a:p>
          <a:p>
            <a:pPr lvl="1"/>
            <a:r>
              <a:rPr lang="en-US" dirty="0" smtClean="0"/>
              <a:t>Increase self-confidence and self-awareness</a:t>
            </a:r>
          </a:p>
          <a:p>
            <a:pPr lvl="1"/>
            <a:r>
              <a:rPr lang="en-US" dirty="0" smtClean="0"/>
              <a:t>Solve the underlying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Willing participants who are able to communicate with each other </a:t>
            </a:r>
          </a:p>
          <a:p>
            <a:r>
              <a:rPr lang="en-US" dirty="0" smtClean="0"/>
              <a:t>Some level of maturity to see the problem from the other person’s point of 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Younger students may lack the maturity to negotiate on their 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Helps to isolate issues between the disputants</a:t>
            </a:r>
          </a:p>
          <a:p>
            <a:r>
              <a:rPr lang="en-US" dirty="0" smtClean="0"/>
              <a:t>Development of options</a:t>
            </a:r>
          </a:p>
          <a:p>
            <a:r>
              <a:rPr lang="en-US" dirty="0" smtClean="0"/>
              <a:t>Reach consensual decisions</a:t>
            </a:r>
          </a:p>
          <a:p>
            <a:r>
              <a:rPr lang="en-US" dirty="0" smtClean="0"/>
              <a:t>Adjust the plan of resolution when necessary</a:t>
            </a:r>
          </a:p>
          <a:p>
            <a:r>
              <a:rPr lang="en-US" dirty="0" smtClean="0"/>
              <a:t>Best model for teaching students to manage conflict on their own.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confidence in and availability of a trusted third party</a:t>
            </a:r>
          </a:p>
          <a:p>
            <a:r>
              <a:rPr lang="en-US" dirty="0" smtClean="0"/>
              <a:t>May settle only surface problems and not resolve any ongoing issues</a:t>
            </a:r>
          </a:p>
          <a:p>
            <a:r>
              <a:rPr lang="en-US" dirty="0" smtClean="0"/>
              <a:t>Reduces the participants’ self-reliance if used too often.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2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4673599"/>
          </a:xfrm>
        </p:spPr>
        <p:txBody>
          <a:bodyPr>
            <a:normAutofit/>
          </a:bodyPr>
          <a:lstStyle/>
          <a:p>
            <a:r>
              <a:rPr lang="en-US" dirty="0" smtClean="0"/>
              <a:t>The desire for the participants to solve the conflict and reach an agreement is essential for mediation to work.</a:t>
            </a:r>
          </a:p>
          <a:p>
            <a:r>
              <a:rPr lang="en-US" dirty="0" smtClean="0"/>
              <a:t>School staff are in the best position to use mediation to help students learn to manage their conflicts.</a:t>
            </a:r>
          </a:p>
          <a:p>
            <a:r>
              <a:rPr lang="en-US" dirty="0" smtClean="0"/>
              <a:t>Mediation should not be used when a student is being:</a:t>
            </a:r>
          </a:p>
          <a:p>
            <a:pPr lvl="1"/>
            <a:r>
              <a:rPr lang="en-US" dirty="0" smtClean="0"/>
              <a:t>Bullied</a:t>
            </a:r>
          </a:p>
          <a:p>
            <a:pPr lvl="1"/>
            <a:r>
              <a:rPr lang="en-US" dirty="0" smtClean="0"/>
              <a:t>Threatened</a:t>
            </a:r>
          </a:p>
          <a:p>
            <a:pPr lvl="1"/>
            <a:r>
              <a:rPr lang="en-US" dirty="0" smtClean="0"/>
              <a:t>Sexually harassed</a:t>
            </a:r>
          </a:p>
          <a:p>
            <a:pPr lvl="1"/>
            <a:r>
              <a:rPr lang="en-US" dirty="0" smtClean="0"/>
              <a:t>Discriminated against</a:t>
            </a:r>
          </a:p>
          <a:p>
            <a:pPr lvl="1"/>
            <a:r>
              <a:rPr lang="en-US" dirty="0" smtClean="0"/>
              <a:t>Or violating school rules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33126" y="4305302"/>
            <a:ext cx="762000" cy="2133600"/>
          </a:xfrm>
          <a:prstGeom prst="rightBrace">
            <a:avLst/>
          </a:prstGeom>
          <a:ln w="34925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56470" y="4910437"/>
            <a:ext cx="5199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Adjudication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46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1775</Words>
  <Application>Microsoft Office PowerPoint</Application>
  <PresentationFormat>Custom</PresentationFormat>
  <Paragraphs>228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Cambria</vt:lpstr>
      <vt:lpstr>Red Radial 16x9</vt:lpstr>
      <vt:lpstr>Conflict Management</vt:lpstr>
      <vt:lpstr>Introduction to Conflict </vt:lpstr>
      <vt:lpstr>Conflict Management</vt:lpstr>
      <vt:lpstr>Managing Student-to-Student Conflict</vt:lpstr>
      <vt:lpstr>Student Conflict</vt:lpstr>
      <vt:lpstr>Student Conflict management</vt:lpstr>
      <vt:lpstr>Negotiation</vt:lpstr>
      <vt:lpstr>Mediation</vt:lpstr>
      <vt:lpstr>Mediation, Continued</vt:lpstr>
      <vt:lpstr>Mediation, Continued</vt:lpstr>
      <vt:lpstr>Arbitration </vt:lpstr>
      <vt:lpstr>Adjudication</vt:lpstr>
      <vt:lpstr>Staff-to-Staff Conflict</vt:lpstr>
      <vt:lpstr>Adult Conflict</vt:lpstr>
      <vt:lpstr>Effects of Conflict Among Staff</vt:lpstr>
      <vt:lpstr>Adult Conflict</vt:lpstr>
      <vt:lpstr>Adult Conflict</vt:lpstr>
      <vt:lpstr>Anger and Adult Conflict</vt:lpstr>
      <vt:lpstr>PowerPoint Presentation</vt:lpstr>
      <vt:lpstr>Six-Step Problem-Solving Process for Negotiating in Adult Conflict</vt:lpstr>
      <vt:lpstr>Potential Issues with Negotiation</vt:lpstr>
      <vt:lpstr>Managing the Angry Parent</vt:lpstr>
      <vt:lpstr>A Reminder</vt:lpstr>
      <vt:lpstr>Your response to the parent’s Anger is Key!</vt:lpstr>
      <vt:lpstr>Use Negotiation </vt:lpstr>
      <vt:lpstr>Do NOT…</vt:lpstr>
      <vt:lpstr>Effective communication</vt:lpstr>
      <vt:lpstr>By addressing conflicts with angry parents:</vt:lpstr>
      <vt:lpstr>Thank you!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2016-04-18T20:19:33Z</dcterms:created>
  <dcterms:modified xsi:type="dcterms:W3CDTF">2016-05-31T15:42:51Z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